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055" r:id="rId2"/>
    <p:sldId id="292" r:id="rId3"/>
    <p:sldId id="6074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0DDEB-D514-435C-A599-3FE0E921C2F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B5371-32B9-448C-9CCC-81B8786F4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9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6FB54-C4D5-4F80-84E9-94B152B226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4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85D9F-2F2D-CD85-149B-5101D61B1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7EF2006-70C7-3176-3C19-88151BE20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4042D0-FE03-AB8C-390D-71D08CBDB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FEEEAB-A2F3-4256-8AF5-7B373885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DBEB62-6DB3-B54F-6851-3FD1F3D2F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73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9BBED-2528-102B-3D68-374542B5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9A077A-C26D-2A61-821E-C2045B3F0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325C3F-5E11-0A7C-530C-02361D02A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9B28EF-147B-C8D3-7B2D-5262D13F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CD3BDD-F0A8-B0A6-BE9D-5D81C600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3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942009F-1C86-BA5E-8555-D31632823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3AB351-3324-97D6-7B21-D1BB3C952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89D556-6CFC-D326-C497-455914232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80A223-C558-4039-D967-7D96181C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14ADF3-F34E-D97C-81FE-77E53190A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686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4632" y="293152"/>
            <a:ext cx="10761501" cy="482825"/>
          </a:xfrm>
        </p:spPr>
        <p:txBody>
          <a:bodyPr anchor="b" anchorCtr="0"/>
          <a:lstStyle>
            <a:lvl1pPr>
              <a:defRPr sz="3467"/>
            </a:lvl1pPr>
          </a:lstStyle>
          <a:p>
            <a:r>
              <a:rPr lang="it-IT"/>
              <a:t>Click to </a:t>
            </a:r>
            <a:r>
              <a:rPr lang="it-IT" err="1"/>
              <a:t>add</a:t>
            </a:r>
            <a:r>
              <a:rPr lang="it-IT"/>
              <a:t> Title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64632" y="1013555"/>
            <a:ext cx="10761501" cy="511786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Click to </a:t>
            </a:r>
            <a:r>
              <a:rPr lang="it-IT" err="1"/>
              <a:t>add</a:t>
            </a:r>
            <a:r>
              <a:rPr lang="it-IT"/>
              <a:t> text</a:t>
            </a:r>
          </a:p>
          <a:p>
            <a:pPr lvl="1"/>
            <a:r>
              <a:rPr lang="it-IT"/>
              <a:t>Second </a:t>
            </a:r>
            <a:r>
              <a:rPr lang="it-IT" err="1"/>
              <a:t>level</a:t>
            </a:r>
            <a:endParaRPr lang="it-IT"/>
          </a:p>
          <a:p>
            <a:pPr lvl="2"/>
            <a:r>
              <a:rPr lang="it-IT"/>
              <a:t>Third </a:t>
            </a:r>
            <a:r>
              <a:rPr lang="it-IT" err="1"/>
              <a:t>level</a:t>
            </a:r>
            <a:endParaRPr lang="it-IT"/>
          </a:p>
          <a:p>
            <a:pPr lvl="3"/>
            <a:r>
              <a:rPr lang="it-IT" err="1"/>
              <a:t>Fourth</a:t>
            </a:r>
            <a:r>
              <a:rPr lang="it-IT"/>
              <a:t> </a:t>
            </a:r>
            <a:r>
              <a:rPr lang="it-IT" err="1"/>
              <a:t>level</a:t>
            </a:r>
            <a:endParaRPr lang="it-IT"/>
          </a:p>
          <a:p>
            <a:pPr lvl="4"/>
            <a:r>
              <a:rPr lang="it-IT" err="1"/>
              <a:t>Fifth</a:t>
            </a:r>
            <a:r>
              <a:rPr lang="it-IT"/>
              <a:t> </a:t>
            </a:r>
            <a:r>
              <a:rPr lang="it-IT" err="1"/>
              <a:t>livel</a:t>
            </a:r>
            <a:endParaRPr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09585"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09585">
              <a:defRPr/>
            </a:pPr>
            <a:fld id="{1BB4EF0B-C518-4698-9E29-AF4BCDADFE6D}" type="slidenum">
              <a:rPr lang="it-IT" smtClean="0">
                <a:solidFill>
                  <a:srgbClr val="000000"/>
                </a:solidFill>
              </a:rPr>
              <a:pPr defTabSz="609585">
                <a:defRPr/>
              </a:pPr>
              <a:t>‹#›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28842-B25D-944B-C200-052683FB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4C31C5-E541-1C6E-BA33-FF47B1AE4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3D6D6D-42C5-D19E-2FBC-E8087BF9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C6507B-F4C9-B3C0-22AB-231721C6E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39FA4F-0667-4970-6F3B-A92F0DCD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78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9E05B-F667-B07A-DABE-213672744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F54436-7B03-84A7-67BB-17342A1D2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1C5A39-11B6-F2FF-8B1A-56E5F1C62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A92685-2CF1-948B-8F5B-769E6960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5C1162-47BB-D4EF-9BFE-3CEB573AE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8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7A0A5-B9BB-2FB6-97D9-AA633BA3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AC9DA-DF7E-44DB-BF79-8A306E099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AA4747-1951-F766-E205-9DCD7AB8B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0905B6-FC9A-5072-040C-C833830C3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49CC54-D53C-DE24-15FE-566F91EC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3E3B81-41D1-0C1C-EB88-B027366A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584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84B35-6968-9217-D0AE-21EB922B3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37425C-1E7C-8529-5301-37A86FCDF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723A2A-DD63-4F8C-6787-1A77C06FE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E19902B-6BFB-2558-9CFA-D1DB949F4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658AD2-4A0E-EE17-8D8C-80C9C438D7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FDFD21-A55D-9EA8-8E9A-CBE77ACE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1C56BA-0416-939B-E3F5-6101A9EF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B935C0B-5B1C-C08A-8223-62EDB1E6F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7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36E0B-211A-E45E-6D0A-3A261ACC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B148B21-7987-7349-819C-B9DF4C98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F99882-54DC-F9B1-E9F7-8C2A545D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4A1AB7-1943-3AF6-375B-0C5BC1CD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66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D6CE897-54B2-4A2B-B3A8-23CCDEA1F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ADF5A0-6AC5-C8BE-A4FF-B70D7576C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3B3FB62-E4A1-6DAC-75FA-3887887F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19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8E532-DD83-82CA-8D55-F02B9C292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26197D-C181-C49C-8E8F-7DE04A28D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9A0FCC-125A-FBA9-513B-A0E6BACB1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7CAD44-32DA-058E-675F-E13475841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C2409B-1ECE-D59C-023A-88C8DD5D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F9A293-DEBF-F3BA-7ADA-C4FD789F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758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107AC5-3CD2-E439-F9DC-22E544386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EE4D2C-6A84-41A2-AE18-CF93859841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D96E1F-7A36-A019-4E34-2A9810B31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8C6C0F-2909-305D-C020-D2E9C8C7F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B828BA-B9E9-190C-BD52-A2B1ACDC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9153F2-F13A-7889-F49F-76790E9D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4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7B6C7-ECC6-5BCB-B5F9-6F6E28380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28986-F0F1-CF9D-9B89-A6C6704A0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D5B46C-9F65-0C78-D5FB-6C20A2DAD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61F14-1B64-4747-B0D6-877F426D67BB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126437-A165-3A33-4DB2-91F8C1A2C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A4D8E5-8ED1-3528-D754-F3FEA351A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BEC3-78D8-4717-B06B-70DA7EB3D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55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74E8E7B4-E5C9-483C-BAF7-67091129AD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57" b="11091"/>
          <a:stretch/>
        </p:blipFill>
        <p:spPr>
          <a:xfrm>
            <a:off x="20" y="-1"/>
            <a:ext cx="12191980" cy="4187739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9100399-E0E3-4B76-8E2B-1BDCFC781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187738"/>
            <a:ext cx="10364451" cy="1596177"/>
          </a:xfrm>
        </p:spPr>
        <p:txBody>
          <a:bodyPr/>
          <a:lstStyle/>
          <a:p>
            <a:r>
              <a:rPr lang="ru-RU" b="1" dirty="0"/>
              <a:t>Лечение апноэ у недоношенных</a:t>
            </a:r>
            <a:br>
              <a:rPr lang="ru-RU" b="1" dirty="0"/>
            </a:br>
            <a:r>
              <a:rPr lang="ru-RU" b="1" dirty="0"/>
              <a:t>Кофеина цитрат </a:t>
            </a:r>
          </a:p>
        </p:txBody>
      </p:sp>
    </p:spTree>
    <p:extLst>
      <p:ext uri="{BB962C8B-B14F-4D97-AF65-F5344CB8AC3E}">
        <p14:creationId xmlns:p14="http://schemas.microsoft.com/office/powerpoint/2010/main" val="393507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B435FEE0-55C7-45C8-AA11-FF63492A0F21}"/>
              </a:ext>
            </a:extLst>
          </p:cNvPr>
          <p:cNvSpPr/>
          <p:nvPr/>
        </p:nvSpPr>
        <p:spPr>
          <a:xfrm>
            <a:off x="660273" y="1486754"/>
            <a:ext cx="11410949" cy="5143501"/>
          </a:xfrm>
          <a:custGeom>
            <a:avLst/>
            <a:gdLst>
              <a:gd name="connsiteX0" fmla="*/ 0 w 10905066"/>
              <a:gd name="connsiteY0" fmla="*/ 0 h 1646894"/>
              <a:gd name="connsiteX1" fmla="*/ 10905066 w 10905066"/>
              <a:gd name="connsiteY1" fmla="*/ 0 h 1646894"/>
              <a:gd name="connsiteX2" fmla="*/ 10905066 w 10905066"/>
              <a:gd name="connsiteY2" fmla="*/ 1646894 h 1646894"/>
              <a:gd name="connsiteX3" fmla="*/ 0 w 10905066"/>
              <a:gd name="connsiteY3" fmla="*/ 1646894 h 1646894"/>
              <a:gd name="connsiteX4" fmla="*/ 0 w 10905066"/>
              <a:gd name="connsiteY4" fmla="*/ 0 h 164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5066" h="1646894">
                <a:moveTo>
                  <a:pt x="0" y="0"/>
                </a:moveTo>
                <a:lnTo>
                  <a:pt x="10905066" y="0"/>
                </a:lnTo>
                <a:lnTo>
                  <a:pt x="10905066" y="1646894"/>
                </a:lnTo>
                <a:lnTo>
                  <a:pt x="0" y="164689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lIns="91440" tIns="45720" rIns="91440" bIns="45720" numCol="1" spcCol="1270" rtlCol="0" anchorCtr="0">
            <a:noAutofit/>
          </a:bodyPr>
          <a:lstStyle/>
          <a:p>
            <a:pPr marL="0" lvl="0" indent="-228600" algn="just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Апноэ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недоношенных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дыхания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≥20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секунд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10 -20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секунд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b="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сопровождающееся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брадикардией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(ЧСС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80/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падением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сатурации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кислорода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&lt;80%  у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новорожденных</a:t>
            </a:r>
            <a:endParaRPr lang="ru-RU" b="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гестационного</a:t>
            </a:r>
            <a:r>
              <a:rPr lang="ru-RU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возраста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37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недель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just" defTabSz="9144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endParaRPr lang="en-US" b="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just" defTabSz="9144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Несмотря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большинство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недоношенных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новорожденных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перестают</a:t>
            </a:r>
            <a:endParaRPr lang="ru-RU" b="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</a:pPr>
            <a:r>
              <a:rPr lang="ru-RU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емонстрировать</a:t>
            </a:r>
            <a:r>
              <a:rPr lang="ru-RU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эпизоды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апноэ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брадикардии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36-ти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неделям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посткоцептуального</a:t>
            </a:r>
            <a:r>
              <a:rPr lang="ru-RU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возраста</a:t>
            </a:r>
            <a:r>
              <a:rPr lang="en-US" b="0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глубоко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недоношенные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быть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подвержены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этим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нарушениям</a:t>
            </a:r>
            <a:r>
              <a:rPr lang="ru-RU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плоть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44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недель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постконцептуального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возраста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недель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cap="all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рождения</a:t>
            </a:r>
            <a:r>
              <a:rPr lang="en-US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 marL="0" lvl="0" indent="-228600" algn="just" defTabSz="914400">
              <a:lnSpc>
                <a:spcPct val="110000"/>
              </a:lnSpc>
              <a:spcBef>
                <a:spcPct val="0"/>
              </a:spcBef>
              <a:spcAft>
                <a:spcPct val="350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b="0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5A54686-114D-483F-8589-50536993F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96250" y="1"/>
            <a:ext cx="4095750" cy="223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CADE71-085F-AC4B-A247-55602AD54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4011" y="6265130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Aft>
                <a:spcPts val="600"/>
              </a:spcAft>
            </a:pPr>
            <a:fld id="{5AC99819-5F96-4D4A-A449-D5DD2BA92FD5}" type="slidenum">
              <a:rPr lang="en-US" sz="1000" smtClean="0">
                <a:solidFill>
                  <a:schemeClr val="tx1"/>
                </a:solidFill>
              </a:rPr>
              <a:pPr algn="r">
                <a:spcAft>
                  <a:spcPts val="600"/>
                </a:spcAft>
              </a:pPr>
              <a:t>2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0A415-33A4-FD49-BD76-EFBDEE49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824" y="-201144"/>
            <a:ext cx="3740515" cy="15738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 err="1"/>
              <a:t>Апноэ</a:t>
            </a:r>
            <a:r>
              <a:rPr lang="en-US" sz="3600" b="1" dirty="0"/>
              <a:t> </a:t>
            </a:r>
            <a:r>
              <a:rPr lang="en-US" sz="3600" b="1" dirty="0" err="1"/>
              <a:t>недоношенных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1715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5C5A4-32DB-4653-9CC8-9F4C7C939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0107" y="317293"/>
            <a:ext cx="7810151" cy="880571"/>
          </a:xfrm>
        </p:spPr>
        <p:txBody>
          <a:bodyPr>
            <a:normAutofit fontScale="90000"/>
          </a:bodyPr>
          <a:lstStyle/>
          <a:p>
            <a:br>
              <a:rPr lang="ru-RU" sz="3600" b="1" dirty="0"/>
            </a:br>
            <a:r>
              <a:rPr lang="ru-RU" sz="3600" b="1" dirty="0"/>
              <a:t>Апноэ типично для недоношенных детей менее 37 недель</a:t>
            </a:r>
            <a:br>
              <a:rPr lang="ru-RU" sz="3600" b="1" dirty="0"/>
            </a:br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F8B4C8-B9AC-4D67-A0CA-6681A8734D56}"/>
              </a:ext>
            </a:extLst>
          </p:cNvPr>
          <p:cNvSpPr txBox="1"/>
          <p:nvPr/>
        </p:nvSpPr>
        <p:spPr>
          <a:xfrm>
            <a:off x="837858" y="1872737"/>
            <a:ext cx="1091464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Arial"/>
                <a:cs typeface="Arial"/>
              </a:rPr>
              <a:t>Наиболее распространенная и часто повторяющаяся проблема у недоношенных детей  с низкой массой тела, меньше 1 500 кг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Arial"/>
                <a:cs typeface="Arial"/>
              </a:rPr>
              <a:t>Частота возникновения </a:t>
            </a:r>
            <a:r>
              <a:rPr lang="ru-RU" sz="2400" dirty="0" err="1">
                <a:latin typeface="Arial"/>
                <a:cs typeface="Arial"/>
              </a:rPr>
              <a:t>апонэ</a:t>
            </a:r>
            <a:r>
              <a:rPr lang="ru-RU" sz="2400" dirty="0">
                <a:latin typeface="Arial"/>
                <a:cs typeface="Arial"/>
              </a:rPr>
              <a:t> обратно коррелирует с </a:t>
            </a:r>
            <a:r>
              <a:rPr lang="ru-RU" sz="2400" dirty="0" err="1">
                <a:latin typeface="Arial"/>
                <a:cs typeface="Arial"/>
              </a:rPr>
              <a:t>гестационным</a:t>
            </a:r>
            <a:r>
              <a:rPr lang="ru-RU" sz="2400" dirty="0">
                <a:latin typeface="Arial"/>
                <a:cs typeface="Arial"/>
              </a:rPr>
              <a:t> возрастом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Arial"/>
                <a:cs typeface="Arial"/>
              </a:rPr>
              <a:t>Продолжительность клинически выраженного апноэ пропорциональна уровню недоношенности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Arial"/>
                <a:cs typeface="Arial"/>
              </a:rPr>
              <a:t>Выписка рекомендуется после того, как время, свободное от апноэ, составляет от 3 до 10   дней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7930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349" y="-6990"/>
            <a:ext cx="12054651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ru-RU" sz="3600" b="1" dirty="0"/>
              <a:t>Длительная эффективность – наблюдение </a:t>
            </a:r>
            <a:br>
              <a:rPr lang="en-US" sz="3600" b="1" dirty="0"/>
            </a:br>
            <a:r>
              <a:rPr lang="ru-RU" sz="3600" b="1" dirty="0"/>
              <a:t>в течение 1 года</a:t>
            </a:r>
            <a:r>
              <a:rPr lang="en-US" sz="3600" b="1" dirty="0"/>
              <a:t> - </a:t>
            </a:r>
            <a:r>
              <a:rPr lang="ru-RU" sz="3600" b="1" dirty="0"/>
              <a:t>Эффективная </a:t>
            </a:r>
            <a:r>
              <a:rPr lang="ru-RU" sz="3600" b="1" dirty="0" err="1"/>
              <a:t>нейропротекция</a:t>
            </a:r>
            <a:endParaRPr lang="ru-RU" sz="3600" b="1" dirty="0"/>
          </a:p>
        </p:txBody>
      </p: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id="{8BC1B17D-E54C-4EB9-B3B7-E60B689EA20E}"/>
              </a:ext>
            </a:extLst>
          </p:cNvPr>
          <p:cNvGrpSpPr/>
          <p:nvPr/>
        </p:nvGrpSpPr>
        <p:grpSpPr>
          <a:xfrm>
            <a:off x="4814951" y="1426160"/>
            <a:ext cx="6694424" cy="4988134"/>
            <a:chOff x="4910644" y="1623497"/>
            <a:chExt cx="6478716" cy="4903456"/>
          </a:xfrm>
        </p:grpSpPr>
        <p:grpSp>
          <p:nvGrpSpPr>
            <p:cNvPr id="4" name="object 4"/>
            <p:cNvGrpSpPr/>
            <p:nvPr/>
          </p:nvGrpSpPr>
          <p:grpSpPr>
            <a:xfrm>
              <a:off x="5492167" y="3093212"/>
              <a:ext cx="5884545" cy="2203230"/>
              <a:chOff x="5492167" y="2444619"/>
              <a:chExt cx="5884545" cy="220323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5492167" y="4432300"/>
                <a:ext cx="2310130" cy="0"/>
              </a:xfrm>
              <a:custGeom>
                <a:avLst/>
                <a:gdLst/>
                <a:ahLst/>
                <a:cxnLst/>
                <a:rect l="l" t="t" r="r" b="b"/>
                <a:pathLst>
                  <a:path w="2310129">
                    <a:moveTo>
                      <a:pt x="0" y="0"/>
                    </a:moveTo>
                    <a:lnTo>
                      <a:pt x="348623" y="0"/>
                    </a:lnTo>
                  </a:path>
                  <a:path w="2310129">
                    <a:moveTo>
                      <a:pt x="915493" y="0"/>
                    </a:moveTo>
                    <a:lnTo>
                      <a:pt x="230999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5840790" y="4325889"/>
                <a:ext cx="567055" cy="321945"/>
              </a:xfrm>
              <a:custGeom>
                <a:avLst/>
                <a:gdLst/>
                <a:ahLst/>
                <a:cxnLst/>
                <a:rect l="l" t="t" r="r" b="b"/>
                <a:pathLst>
                  <a:path w="567054" h="321945">
                    <a:moveTo>
                      <a:pt x="566869" y="0"/>
                    </a:moveTo>
                    <a:lnTo>
                      <a:pt x="0" y="0"/>
                    </a:lnTo>
                    <a:lnTo>
                      <a:pt x="0" y="321621"/>
                    </a:lnTo>
                    <a:lnTo>
                      <a:pt x="566869" y="321621"/>
                    </a:lnTo>
                    <a:lnTo>
                      <a:pt x="566869" y="0"/>
                    </a:lnTo>
                    <a:close/>
                  </a:path>
                </a:pathLst>
              </a:custGeom>
              <a:solidFill>
                <a:srgbClr val="BFBFB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7"/>
              <p:cNvSpPr/>
              <p:nvPr/>
            </p:nvSpPr>
            <p:spPr>
              <a:xfrm>
                <a:off x="5492167" y="2667000"/>
                <a:ext cx="5884545" cy="1765300"/>
              </a:xfrm>
              <a:custGeom>
                <a:avLst/>
                <a:gdLst/>
                <a:ahLst/>
                <a:cxnLst/>
                <a:rect l="l" t="t" r="r" b="b"/>
                <a:pathLst>
                  <a:path w="5884545" h="1765300">
                    <a:moveTo>
                      <a:pt x="2876861" y="1765300"/>
                    </a:moveTo>
                    <a:lnTo>
                      <a:pt x="3004132" y="1765300"/>
                    </a:lnTo>
                  </a:path>
                  <a:path w="5884545" h="1765300">
                    <a:moveTo>
                      <a:pt x="2876861" y="1536700"/>
                    </a:moveTo>
                    <a:lnTo>
                      <a:pt x="3004132" y="1536700"/>
                    </a:lnTo>
                  </a:path>
                  <a:path w="5884545" h="1765300">
                    <a:moveTo>
                      <a:pt x="2876861" y="1320800"/>
                    </a:moveTo>
                    <a:lnTo>
                      <a:pt x="3004132" y="1320800"/>
                    </a:lnTo>
                  </a:path>
                  <a:path w="5884545" h="1765300">
                    <a:moveTo>
                      <a:pt x="0" y="1104900"/>
                    </a:moveTo>
                    <a:lnTo>
                      <a:pt x="2309991" y="1104900"/>
                    </a:lnTo>
                  </a:path>
                  <a:path w="5884545" h="1765300">
                    <a:moveTo>
                      <a:pt x="2876861" y="1104900"/>
                    </a:moveTo>
                    <a:lnTo>
                      <a:pt x="3004132" y="1104900"/>
                    </a:lnTo>
                  </a:path>
                  <a:path w="5884545" h="1765300">
                    <a:moveTo>
                      <a:pt x="0" y="876300"/>
                    </a:moveTo>
                    <a:lnTo>
                      <a:pt x="2309991" y="876300"/>
                    </a:lnTo>
                  </a:path>
                  <a:path w="5884545" h="1765300">
                    <a:moveTo>
                      <a:pt x="2876861" y="876300"/>
                    </a:moveTo>
                    <a:lnTo>
                      <a:pt x="3004132" y="876300"/>
                    </a:lnTo>
                  </a:path>
                  <a:path w="5884545" h="1765300">
                    <a:moveTo>
                      <a:pt x="2876861" y="660400"/>
                    </a:moveTo>
                    <a:lnTo>
                      <a:pt x="3004132" y="660400"/>
                    </a:lnTo>
                  </a:path>
                  <a:path w="5884545" h="1765300">
                    <a:moveTo>
                      <a:pt x="2876861" y="444500"/>
                    </a:moveTo>
                    <a:lnTo>
                      <a:pt x="3004132" y="444500"/>
                    </a:lnTo>
                  </a:path>
                  <a:path w="5884545" h="1765300">
                    <a:moveTo>
                      <a:pt x="2876861" y="215900"/>
                    </a:moveTo>
                    <a:lnTo>
                      <a:pt x="3004132" y="215900"/>
                    </a:lnTo>
                  </a:path>
                  <a:path w="5884545" h="1765300">
                    <a:moveTo>
                      <a:pt x="0" y="0"/>
                    </a:moveTo>
                    <a:lnTo>
                      <a:pt x="2309991" y="0"/>
                    </a:lnTo>
                  </a:path>
                  <a:path w="5884545" h="1765300">
                    <a:moveTo>
                      <a:pt x="2876861" y="0"/>
                    </a:moveTo>
                    <a:lnTo>
                      <a:pt x="588410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" name="object 8"/>
              <p:cNvSpPr/>
              <p:nvPr/>
            </p:nvSpPr>
            <p:spPr>
              <a:xfrm>
                <a:off x="7802158" y="2612039"/>
                <a:ext cx="567055" cy="2035810"/>
              </a:xfrm>
              <a:custGeom>
                <a:avLst/>
                <a:gdLst/>
                <a:ahLst/>
                <a:cxnLst/>
                <a:rect l="l" t="t" r="r" b="b"/>
                <a:pathLst>
                  <a:path w="567054" h="2035810">
                    <a:moveTo>
                      <a:pt x="566869" y="0"/>
                    </a:moveTo>
                    <a:lnTo>
                      <a:pt x="0" y="0"/>
                    </a:lnTo>
                    <a:lnTo>
                      <a:pt x="0" y="2035470"/>
                    </a:lnTo>
                    <a:lnTo>
                      <a:pt x="566869" y="2035470"/>
                    </a:lnTo>
                    <a:lnTo>
                      <a:pt x="566869" y="0"/>
                    </a:lnTo>
                    <a:close/>
                  </a:path>
                </a:pathLst>
              </a:custGeom>
              <a:solidFill>
                <a:srgbClr val="BFBFB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9"/>
              <p:cNvSpPr/>
              <p:nvPr/>
            </p:nvSpPr>
            <p:spPr>
              <a:xfrm>
                <a:off x="9067800" y="3111500"/>
                <a:ext cx="1397000" cy="1320800"/>
              </a:xfrm>
              <a:custGeom>
                <a:avLst/>
                <a:gdLst/>
                <a:ahLst/>
                <a:cxnLst/>
                <a:rect l="l" t="t" r="r" b="b"/>
                <a:pathLst>
                  <a:path w="1397000" h="1320800">
                    <a:moveTo>
                      <a:pt x="0" y="1320800"/>
                    </a:moveTo>
                    <a:lnTo>
                      <a:pt x="698500" y="1320800"/>
                    </a:lnTo>
                  </a:path>
                  <a:path w="1397000" h="1320800">
                    <a:moveTo>
                      <a:pt x="1257300" y="1320800"/>
                    </a:moveTo>
                    <a:lnTo>
                      <a:pt x="1397000" y="1320800"/>
                    </a:lnTo>
                  </a:path>
                  <a:path w="1397000" h="1320800">
                    <a:moveTo>
                      <a:pt x="0" y="1092200"/>
                    </a:moveTo>
                    <a:lnTo>
                      <a:pt x="698500" y="1092200"/>
                    </a:lnTo>
                  </a:path>
                  <a:path w="1397000" h="1320800">
                    <a:moveTo>
                      <a:pt x="1257300" y="1092200"/>
                    </a:moveTo>
                    <a:lnTo>
                      <a:pt x="1397000" y="1092200"/>
                    </a:lnTo>
                  </a:path>
                  <a:path w="1397000" h="1320800">
                    <a:moveTo>
                      <a:pt x="0" y="876300"/>
                    </a:moveTo>
                    <a:lnTo>
                      <a:pt x="698500" y="876300"/>
                    </a:lnTo>
                  </a:path>
                  <a:path w="1397000" h="1320800">
                    <a:moveTo>
                      <a:pt x="1257300" y="876300"/>
                    </a:moveTo>
                    <a:lnTo>
                      <a:pt x="1397000" y="876300"/>
                    </a:lnTo>
                  </a:path>
                  <a:path w="1397000" h="1320800">
                    <a:moveTo>
                      <a:pt x="0" y="660400"/>
                    </a:moveTo>
                    <a:lnTo>
                      <a:pt x="698500" y="660400"/>
                    </a:lnTo>
                  </a:path>
                  <a:path w="1397000" h="1320800">
                    <a:moveTo>
                      <a:pt x="1257300" y="660400"/>
                    </a:moveTo>
                    <a:lnTo>
                      <a:pt x="1397000" y="660400"/>
                    </a:lnTo>
                  </a:path>
                  <a:path w="1397000" h="1320800">
                    <a:moveTo>
                      <a:pt x="0" y="431800"/>
                    </a:moveTo>
                    <a:lnTo>
                      <a:pt x="698500" y="431800"/>
                    </a:lnTo>
                  </a:path>
                  <a:path w="1397000" h="1320800">
                    <a:moveTo>
                      <a:pt x="1257300" y="431800"/>
                    </a:moveTo>
                    <a:lnTo>
                      <a:pt x="1397000" y="431800"/>
                    </a:lnTo>
                  </a:path>
                  <a:path w="1397000" h="1320800">
                    <a:moveTo>
                      <a:pt x="0" y="215900"/>
                    </a:moveTo>
                    <a:lnTo>
                      <a:pt x="698500" y="215900"/>
                    </a:lnTo>
                  </a:path>
                  <a:path w="1397000" h="1320800">
                    <a:moveTo>
                      <a:pt x="1257300" y="215900"/>
                    </a:moveTo>
                    <a:lnTo>
                      <a:pt x="1397000" y="215900"/>
                    </a:lnTo>
                  </a:path>
                  <a:path w="1397000" h="1320800">
                    <a:moveTo>
                      <a:pt x="0" y="0"/>
                    </a:moveTo>
                    <a:lnTo>
                      <a:pt x="698500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9766300" y="2959100"/>
                <a:ext cx="558800" cy="1688464"/>
              </a:xfrm>
              <a:custGeom>
                <a:avLst/>
                <a:gdLst/>
                <a:ahLst/>
                <a:cxnLst/>
                <a:rect l="l" t="t" r="r" b="b"/>
                <a:pathLst>
                  <a:path w="558800" h="1688464">
                    <a:moveTo>
                      <a:pt x="558800" y="0"/>
                    </a:moveTo>
                    <a:lnTo>
                      <a:pt x="0" y="0"/>
                    </a:lnTo>
                    <a:lnTo>
                      <a:pt x="0" y="1688410"/>
                    </a:lnTo>
                    <a:lnTo>
                      <a:pt x="558800" y="1688410"/>
                    </a:lnTo>
                    <a:lnTo>
                      <a:pt x="558800" y="0"/>
                    </a:lnTo>
                    <a:close/>
                  </a:path>
                </a:pathLst>
              </a:custGeom>
              <a:solidFill>
                <a:srgbClr val="BFBFB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6564047" y="2848261"/>
                <a:ext cx="2527300" cy="1777364"/>
              </a:xfrm>
              <a:custGeom>
                <a:avLst/>
                <a:gdLst/>
                <a:ahLst/>
                <a:cxnLst/>
                <a:rect l="l" t="t" r="r" b="b"/>
                <a:pathLst>
                  <a:path w="2527300" h="1777364">
                    <a:moveTo>
                      <a:pt x="558800" y="1587500"/>
                    </a:moveTo>
                    <a:lnTo>
                      <a:pt x="0" y="1587500"/>
                    </a:lnTo>
                    <a:lnTo>
                      <a:pt x="0" y="1777314"/>
                    </a:lnTo>
                    <a:lnTo>
                      <a:pt x="558800" y="1777314"/>
                    </a:lnTo>
                    <a:lnTo>
                      <a:pt x="558800" y="1587500"/>
                    </a:lnTo>
                    <a:close/>
                  </a:path>
                  <a:path w="2527300" h="1777364">
                    <a:moveTo>
                      <a:pt x="2527300" y="0"/>
                    </a:moveTo>
                    <a:lnTo>
                      <a:pt x="1955800" y="0"/>
                    </a:lnTo>
                    <a:lnTo>
                      <a:pt x="1955800" y="1777314"/>
                    </a:lnTo>
                    <a:lnTo>
                      <a:pt x="2527300" y="1777314"/>
                    </a:lnTo>
                    <a:lnTo>
                      <a:pt x="252730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11023600" y="3327400"/>
                <a:ext cx="353060" cy="1104900"/>
              </a:xfrm>
              <a:custGeom>
                <a:avLst/>
                <a:gdLst/>
                <a:ahLst/>
                <a:cxnLst/>
                <a:rect l="l" t="t" r="r" b="b"/>
                <a:pathLst>
                  <a:path w="353059" h="1104900">
                    <a:moveTo>
                      <a:pt x="0" y="1104900"/>
                    </a:moveTo>
                    <a:lnTo>
                      <a:pt x="352668" y="1104900"/>
                    </a:lnTo>
                  </a:path>
                  <a:path w="353059" h="1104900">
                    <a:moveTo>
                      <a:pt x="0" y="876300"/>
                    </a:moveTo>
                    <a:lnTo>
                      <a:pt x="352668" y="876300"/>
                    </a:lnTo>
                  </a:path>
                  <a:path w="353059" h="1104900">
                    <a:moveTo>
                      <a:pt x="0" y="660400"/>
                    </a:moveTo>
                    <a:lnTo>
                      <a:pt x="352668" y="660400"/>
                    </a:lnTo>
                  </a:path>
                  <a:path w="353059" h="1104900">
                    <a:moveTo>
                      <a:pt x="0" y="444500"/>
                    </a:moveTo>
                    <a:lnTo>
                      <a:pt x="352668" y="444500"/>
                    </a:lnTo>
                  </a:path>
                  <a:path w="353059" h="1104900">
                    <a:moveTo>
                      <a:pt x="0" y="215900"/>
                    </a:moveTo>
                    <a:lnTo>
                      <a:pt x="352668" y="215900"/>
                    </a:lnTo>
                  </a:path>
                  <a:path w="353059" h="1104900">
                    <a:moveTo>
                      <a:pt x="0" y="0"/>
                    </a:moveTo>
                    <a:lnTo>
                      <a:pt x="352668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10464800" y="3162300"/>
                <a:ext cx="558800" cy="1485265"/>
              </a:xfrm>
              <a:custGeom>
                <a:avLst/>
                <a:gdLst/>
                <a:ahLst/>
                <a:cxnLst/>
                <a:rect l="l" t="t" r="r" b="b"/>
                <a:pathLst>
                  <a:path w="558800" h="1485264">
                    <a:moveTo>
                      <a:pt x="558800" y="0"/>
                    </a:moveTo>
                    <a:lnTo>
                      <a:pt x="0" y="0"/>
                    </a:lnTo>
                    <a:lnTo>
                      <a:pt x="0" y="1485210"/>
                    </a:lnTo>
                    <a:lnTo>
                      <a:pt x="558800" y="1485210"/>
                    </a:lnTo>
                    <a:lnTo>
                      <a:pt x="55880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4"/>
              <p:cNvSpPr/>
              <p:nvPr/>
            </p:nvSpPr>
            <p:spPr>
              <a:xfrm>
                <a:off x="5492167" y="4647510"/>
                <a:ext cx="5884545" cy="0"/>
              </a:xfrm>
              <a:custGeom>
                <a:avLst/>
                <a:gdLst/>
                <a:ahLst/>
                <a:cxnLst/>
                <a:rect l="l" t="t" r="r" b="b"/>
                <a:pathLst>
                  <a:path w="5884545">
                    <a:moveTo>
                      <a:pt x="0" y="0"/>
                    </a:moveTo>
                    <a:lnTo>
                      <a:pt x="5884101" y="1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5"/>
              <p:cNvSpPr/>
              <p:nvPr/>
            </p:nvSpPr>
            <p:spPr>
              <a:xfrm>
                <a:off x="5492167" y="2444619"/>
                <a:ext cx="5884545" cy="0"/>
              </a:xfrm>
              <a:custGeom>
                <a:avLst/>
                <a:gdLst/>
                <a:ahLst/>
                <a:cxnLst/>
                <a:rect l="l" t="t" r="r" b="b"/>
                <a:pathLst>
                  <a:path w="5884545">
                    <a:moveTo>
                      <a:pt x="0" y="0"/>
                    </a:moveTo>
                    <a:lnTo>
                      <a:pt x="5884101" y="0"/>
                    </a:lnTo>
                  </a:path>
                </a:pathLst>
              </a:custGeom>
              <a:ln w="9525">
                <a:solidFill>
                  <a:srgbClr val="D9D9D9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16"/>
            <p:cNvSpPr txBox="1"/>
            <p:nvPr/>
          </p:nvSpPr>
          <p:spPr>
            <a:xfrm>
              <a:off x="6015545" y="4704972"/>
              <a:ext cx="217804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>
                  <a:solidFill>
                    <a:srgbClr val="404040"/>
                  </a:solidFill>
                  <a:latin typeface="Calibri"/>
                  <a:cs typeface="Calibri"/>
                </a:rPr>
                <a:t>7,3</a:t>
              </a:r>
            </a:p>
          </p:txBody>
        </p:sp>
        <p:sp>
          <p:nvSpPr>
            <p:cNvPr id="17" name="object 17"/>
            <p:cNvSpPr txBox="1"/>
            <p:nvPr/>
          </p:nvSpPr>
          <p:spPr>
            <a:xfrm>
              <a:off x="7938399" y="2991996"/>
              <a:ext cx="2946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>
                  <a:solidFill>
                    <a:srgbClr val="404040"/>
                  </a:solidFill>
                  <a:latin typeface="Calibri"/>
                  <a:cs typeface="Calibri"/>
                </a:rPr>
                <a:t>46,2</a:t>
              </a: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9055100" y="3339469"/>
              <a:ext cx="233426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857250" algn="l"/>
                  <a:tab pos="2320925" algn="l"/>
                </a:tabLst>
              </a:pPr>
              <a:r>
                <a:rPr lang="ru-RU" sz="1200" u="sng">
                  <a:solidFill>
                    <a:srgbClr val="404040"/>
                  </a:solidFill>
                  <a:uFill>
                    <a:solidFill>
                      <a:srgbClr val="D9D9D9"/>
                    </a:solidFill>
                  </a:uFill>
                  <a:latin typeface="Times New Roman"/>
                  <a:cs typeface="Times New Roman"/>
                </a:rPr>
                <a:t> 	</a:t>
              </a:r>
              <a:r>
                <a:rPr lang="ru-RU" sz="1200" u="sng">
                  <a:solidFill>
                    <a:srgbClr val="404040"/>
                  </a:solidFill>
                  <a:uFill>
                    <a:solidFill>
                      <a:srgbClr val="D9D9D9"/>
                    </a:solidFill>
                  </a:uFill>
                  <a:latin typeface="Calibri"/>
                  <a:cs typeface="Calibri"/>
                </a:rPr>
                <a:t>38,3	</a:t>
              </a: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6712794" y="4832988"/>
              <a:ext cx="217804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>
                  <a:solidFill>
                    <a:srgbClr val="404040"/>
                  </a:solidFill>
                  <a:latin typeface="Calibri"/>
                  <a:cs typeface="Calibri"/>
                </a:rPr>
                <a:t>4,4</a:t>
              </a:r>
            </a:p>
          </p:txBody>
        </p:sp>
        <p:sp>
          <p:nvSpPr>
            <p:cNvPr id="20" name="object 20"/>
            <p:cNvSpPr txBox="1"/>
            <p:nvPr/>
          </p:nvSpPr>
          <p:spPr>
            <a:xfrm>
              <a:off x="8635648" y="3257172"/>
              <a:ext cx="29464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>
                  <a:solidFill>
                    <a:srgbClr val="404040"/>
                  </a:solidFill>
                  <a:latin typeface="Calibri"/>
                  <a:cs typeface="Calibri"/>
                </a:rPr>
                <a:t>40,2</a:t>
              </a: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10312400" y="3537589"/>
              <a:ext cx="107696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297180" algn="l"/>
                  <a:tab pos="1063625" algn="l"/>
                </a:tabLst>
              </a:pPr>
              <a:r>
                <a:rPr lang="ru-RU" sz="1200" u="sng">
                  <a:solidFill>
                    <a:srgbClr val="404040"/>
                  </a:solidFill>
                  <a:uFill>
                    <a:solidFill>
                      <a:srgbClr val="D9D9D9"/>
                    </a:solidFill>
                  </a:uFill>
                  <a:latin typeface="Times New Roman"/>
                  <a:cs typeface="Times New Roman"/>
                </a:rPr>
                <a:t> 	</a:t>
              </a:r>
              <a:r>
                <a:rPr lang="ru-RU" sz="1200" u="sng">
                  <a:solidFill>
                    <a:srgbClr val="404040"/>
                  </a:solidFill>
                  <a:uFill>
                    <a:solidFill>
                      <a:srgbClr val="D9D9D9"/>
                    </a:solidFill>
                  </a:uFill>
                  <a:latin typeface="Calibri"/>
                  <a:cs typeface="Calibri"/>
                </a:rPr>
                <a:t>33,8	</a:t>
              </a:r>
            </a:p>
          </p:txBody>
        </p:sp>
        <p:sp>
          <p:nvSpPr>
            <p:cNvPr id="22" name="object 22"/>
            <p:cNvSpPr txBox="1"/>
            <p:nvPr/>
          </p:nvSpPr>
          <p:spPr>
            <a:xfrm>
              <a:off x="5184401" y="2927988"/>
              <a:ext cx="2630805" cy="2448560"/>
            </a:xfrm>
            <a:prstGeom prst="rect">
              <a:avLst/>
            </a:prstGeom>
          </p:spPr>
          <p:txBody>
            <a:bodyPr vert="horz" wrap="square" lIns="0" tIns="488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385"/>
                </a:spcBef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50</a:t>
              </a:r>
            </a:p>
            <a:p>
              <a:pPr marL="12700">
                <a:lnSpc>
                  <a:spcPct val="100000"/>
                </a:lnSpc>
                <a:spcBef>
                  <a:spcPts val="290"/>
                </a:spcBef>
                <a:tabLst>
                  <a:tab pos="307340" algn="l"/>
                  <a:tab pos="2617470" algn="l"/>
                </a:tabLst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45	</a:t>
              </a:r>
              <a:r>
                <a:rPr lang="ru-RU" sz="1200" u="sng" dirty="0">
                  <a:solidFill>
                    <a:srgbClr val="595959"/>
                  </a:solidFill>
                  <a:uFill>
                    <a:solidFill>
                      <a:srgbClr val="D9D9D9"/>
                    </a:solidFill>
                  </a:uFill>
                  <a:latin typeface="Times New Roman"/>
                  <a:cs typeface="Times New Roman"/>
                </a:rPr>
                <a:t> 	</a:t>
              </a:r>
            </a:p>
            <a:p>
              <a:pPr marL="12700">
                <a:lnSpc>
                  <a:spcPct val="100000"/>
                </a:lnSpc>
                <a:spcBef>
                  <a:spcPts val="310"/>
                </a:spcBef>
                <a:tabLst>
                  <a:tab pos="307340" algn="l"/>
                  <a:tab pos="2617470" algn="l"/>
                </a:tabLst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40	</a:t>
              </a:r>
              <a:r>
                <a:rPr lang="ru-RU" sz="1200" u="sng" dirty="0">
                  <a:solidFill>
                    <a:srgbClr val="595959"/>
                  </a:solidFill>
                  <a:uFill>
                    <a:solidFill>
                      <a:srgbClr val="D9D9D9"/>
                    </a:solidFill>
                  </a:uFill>
                  <a:latin typeface="Times New Roman"/>
                  <a:cs typeface="Times New Roman"/>
                </a:rPr>
                <a:t> 	</a:t>
              </a:r>
            </a:p>
            <a:p>
              <a:pPr marL="12700">
                <a:lnSpc>
                  <a:spcPct val="100000"/>
                </a:lnSpc>
                <a:spcBef>
                  <a:spcPts val="290"/>
                </a:spcBef>
                <a:tabLst>
                  <a:tab pos="307340" algn="l"/>
                  <a:tab pos="2617470" algn="l"/>
                </a:tabLst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35	</a:t>
              </a:r>
              <a:r>
                <a:rPr lang="ru-RU" sz="1200" u="sng" dirty="0">
                  <a:solidFill>
                    <a:srgbClr val="595959"/>
                  </a:solidFill>
                  <a:uFill>
                    <a:solidFill>
                      <a:srgbClr val="D9D9D9"/>
                    </a:solidFill>
                  </a:uFill>
                  <a:latin typeface="Times New Roman"/>
                  <a:cs typeface="Times New Roman"/>
                </a:rPr>
                <a:t> 	</a:t>
              </a:r>
            </a:p>
            <a:p>
              <a:pPr marL="12700">
                <a:lnSpc>
                  <a:spcPct val="100000"/>
                </a:lnSpc>
                <a:spcBef>
                  <a:spcPts val="290"/>
                </a:spcBef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30</a:t>
              </a:r>
            </a:p>
            <a:p>
              <a:pPr marL="12700">
                <a:lnSpc>
                  <a:spcPct val="100000"/>
                </a:lnSpc>
                <a:spcBef>
                  <a:spcPts val="285"/>
                </a:spcBef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25</a:t>
              </a:r>
            </a:p>
            <a:p>
              <a:pPr marL="12700">
                <a:lnSpc>
                  <a:spcPct val="100000"/>
                </a:lnSpc>
                <a:spcBef>
                  <a:spcPts val="315"/>
                </a:spcBef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20</a:t>
              </a:r>
            </a:p>
            <a:p>
              <a:pPr marL="12700">
                <a:lnSpc>
                  <a:spcPct val="100000"/>
                </a:lnSpc>
                <a:spcBef>
                  <a:spcPts val="285"/>
                </a:spcBef>
                <a:tabLst>
                  <a:tab pos="307340" algn="l"/>
                  <a:tab pos="2617470" algn="l"/>
                </a:tabLst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15	</a:t>
              </a:r>
              <a:r>
                <a:rPr lang="ru-RU" sz="1200" u="sng" dirty="0">
                  <a:solidFill>
                    <a:srgbClr val="595959"/>
                  </a:solidFill>
                  <a:uFill>
                    <a:solidFill>
                      <a:srgbClr val="D9D9D9"/>
                    </a:solidFill>
                  </a:uFill>
                  <a:latin typeface="Times New Roman"/>
                  <a:cs typeface="Times New Roman"/>
                </a:rPr>
                <a:t> 	</a:t>
              </a:r>
            </a:p>
            <a:p>
              <a:pPr marL="12700">
                <a:lnSpc>
                  <a:spcPct val="100000"/>
                </a:lnSpc>
                <a:spcBef>
                  <a:spcPts val="290"/>
                </a:spcBef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10</a:t>
              </a:r>
            </a:p>
            <a:p>
              <a:pPr marL="89535">
                <a:lnSpc>
                  <a:spcPct val="100000"/>
                </a:lnSpc>
                <a:spcBef>
                  <a:spcPts val="285"/>
                </a:spcBef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5</a:t>
              </a:r>
            </a:p>
            <a:p>
              <a:pPr marL="89535">
                <a:lnSpc>
                  <a:spcPct val="100000"/>
                </a:lnSpc>
                <a:spcBef>
                  <a:spcPts val="315"/>
                </a:spcBef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9567218" y="5461258"/>
              <a:ext cx="1705419" cy="4361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ru-RU" sz="1400" dirty="0">
                  <a:solidFill>
                    <a:srgbClr val="595959"/>
                  </a:solidFill>
                  <a:latin typeface="Calibri"/>
                  <a:cs typeface="Calibri"/>
                </a:rPr>
                <a:t>Задержка развития когнитивных функций</a:t>
              </a:r>
            </a:p>
          </p:txBody>
        </p:sp>
        <p:sp>
          <p:nvSpPr>
            <p:cNvPr id="24" name="object 24"/>
            <p:cNvSpPr txBox="1"/>
            <p:nvPr/>
          </p:nvSpPr>
          <p:spPr>
            <a:xfrm>
              <a:off x="4910644" y="3315593"/>
              <a:ext cx="123111" cy="1839421"/>
            </a:xfrm>
            <a:prstGeom prst="rect">
              <a:avLst/>
            </a:prstGeom>
          </p:spPr>
          <p:txBody>
            <a:bodyPr vert="vert270" wrap="square" lIns="0" tIns="762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60"/>
                </a:spcBef>
              </a:pPr>
              <a:r>
                <a:rPr lang="ru-RU" sz="800" dirty="0">
                  <a:solidFill>
                    <a:srgbClr val="595959"/>
                  </a:solidFill>
                  <a:latin typeface="Arial"/>
                  <a:cs typeface="Arial"/>
                </a:rPr>
                <a:t>Количество пациентов (%)</a:t>
              </a:r>
            </a:p>
          </p:txBody>
        </p:sp>
        <p:sp>
          <p:nvSpPr>
            <p:cNvPr id="25" name="object 25"/>
            <p:cNvSpPr/>
            <p:nvPr/>
          </p:nvSpPr>
          <p:spPr>
            <a:xfrm>
              <a:off x="6644588" y="628703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20">
                  <a:moveTo>
                    <a:pt x="83496" y="0"/>
                  </a:moveTo>
                  <a:lnTo>
                    <a:pt x="0" y="0"/>
                  </a:lnTo>
                  <a:lnTo>
                    <a:pt x="0" y="83496"/>
                  </a:lnTo>
                  <a:lnTo>
                    <a:pt x="83496" y="83496"/>
                  </a:lnTo>
                  <a:lnTo>
                    <a:pt x="83496" y="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101489" y="6287039"/>
              <a:ext cx="83820" cy="83820"/>
            </a:xfrm>
            <a:custGeom>
              <a:avLst/>
              <a:gdLst/>
              <a:ahLst/>
              <a:cxnLst/>
              <a:rect l="l" t="t" r="r" b="b"/>
              <a:pathLst>
                <a:path w="83820" h="83820">
                  <a:moveTo>
                    <a:pt x="83496" y="0"/>
                  </a:moveTo>
                  <a:lnTo>
                    <a:pt x="0" y="0"/>
                  </a:lnTo>
                  <a:lnTo>
                    <a:pt x="0" y="83496"/>
                  </a:lnTo>
                  <a:lnTo>
                    <a:pt x="83496" y="83496"/>
                  </a:lnTo>
                  <a:lnTo>
                    <a:pt x="8349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 txBox="1"/>
            <p:nvPr/>
          </p:nvSpPr>
          <p:spPr>
            <a:xfrm>
              <a:off x="5309642" y="5462979"/>
              <a:ext cx="4912587" cy="106397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441450" algn="l"/>
                </a:tabLst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                </a:t>
              </a:r>
              <a:r>
                <a:rPr lang="en-US" sz="1200" dirty="0">
                  <a:solidFill>
                    <a:srgbClr val="595959"/>
                  </a:solidFill>
                  <a:latin typeface="Calibri"/>
                  <a:cs typeface="Calibri"/>
                </a:rPr>
                <a:t>           </a:t>
              </a:r>
              <a:r>
                <a:rPr lang="ru-RU" sz="1400" dirty="0">
                  <a:solidFill>
                    <a:srgbClr val="595959"/>
                  </a:solidFill>
                  <a:latin typeface="Calibri"/>
                  <a:cs typeface="Calibri"/>
                </a:rPr>
                <a:t>ДЦП	                 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cs typeface="Calibri"/>
                </a:rPr>
                <a:t>      </a:t>
              </a:r>
              <a:r>
                <a:rPr lang="ru-RU" sz="1400" dirty="0">
                  <a:solidFill>
                    <a:srgbClr val="595959"/>
                  </a:solidFill>
                  <a:latin typeface="Calibri"/>
                  <a:cs typeface="Calibri"/>
                </a:rPr>
                <a:t>Смерть или выживание</a:t>
              </a:r>
            </a:p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1441450" algn="l"/>
                </a:tabLst>
              </a:pPr>
              <a:r>
                <a:rPr lang="ru-RU" sz="1400" dirty="0">
                  <a:solidFill>
                    <a:srgbClr val="595959"/>
                  </a:solidFill>
                  <a:latin typeface="Calibri"/>
                  <a:cs typeface="Calibri"/>
                </a:rPr>
                <a:t>                                                             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cs typeface="Calibri"/>
                </a:rPr>
                <a:t>  </a:t>
              </a:r>
              <a:r>
                <a:rPr lang="ru-RU" sz="1400" dirty="0">
                  <a:solidFill>
                    <a:srgbClr val="595959"/>
                  </a:solidFill>
                  <a:latin typeface="Calibri"/>
                  <a:cs typeface="Calibri"/>
                </a:rPr>
                <a:t>с инвалидностью</a:t>
              </a:r>
            </a:p>
            <a:p>
              <a:pPr marL="1612900">
                <a:lnSpc>
                  <a:spcPct val="100000"/>
                </a:lnSpc>
                <a:spcBef>
                  <a:spcPts val="960"/>
                </a:spcBef>
                <a:tabLst>
                  <a:tab pos="2198688" algn="l"/>
                  <a:tab pos="3048000" algn="l"/>
                </a:tabLst>
              </a:pPr>
              <a:endParaRPr lang="en-US" sz="1200" dirty="0">
                <a:solidFill>
                  <a:srgbClr val="595959"/>
                </a:solidFill>
                <a:latin typeface="Calibri"/>
                <a:cs typeface="Calibri"/>
              </a:endParaRPr>
            </a:p>
            <a:p>
              <a:pPr marL="1612900">
                <a:lnSpc>
                  <a:spcPct val="100000"/>
                </a:lnSpc>
                <a:spcBef>
                  <a:spcPts val="960"/>
                </a:spcBef>
                <a:tabLst>
                  <a:tab pos="2198688" algn="l"/>
                  <a:tab pos="3048000" algn="l"/>
                </a:tabLst>
              </a:pPr>
              <a:r>
                <a:rPr lang="ru-RU" sz="1200" dirty="0">
                  <a:solidFill>
                    <a:srgbClr val="595959"/>
                  </a:solidFill>
                  <a:latin typeface="Calibri"/>
                  <a:cs typeface="Calibri"/>
                </a:rPr>
                <a:t>Плацебо n = 1000	Цитрат кофеина n = 1006</a:t>
              </a:r>
            </a:p>
          </p:txBody>
        </p:sp>
        <p:sp>
          <p:nvSpPr>
            <p:cNvPr id="28" name="object 28"/>
            <p:cNvSpPr txBox="1"/>
            <p:nvPr/>
          </p:nvSpPr>
          <p:spPr>
            <a:xfrm>
              <a:off x="5479467" y="4436748"/>
              <a:ext cx="233553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560705" algn="l"/>
                  <a:tab pos="2322195" algn="l"/>
                </a:tabLst>
              </a:pPr>
              <a:r>
                <a:rPr lang="ru-RU" sz="1200" u="sng">
                  <a:solidFill>
                    <a:srgbClr val="595959"/>
                  </a:solidFill>
                  <a:uFill>
                    <a:solidFill>
                      <a:srgbClr val="D9D9D9"/>
                    </a:solidFill>
                  </a:uFill>
                  <a:latin typeface="Times New Roman"/>
                  <a:cs typeface="Times New Roman"/>
                </a:rPr>
                <a:t> 	</a:t>
              </a:r>
              <a:r>
                <a:rPr lang="ru-RU" sz="1200" b="1" u="sng">
                  <a:solidFill>
                    <a:srgbClr val="595959"/>
                  </a:solidFill>
                  <a:uFill>
                    <a:solidFill>
                      <a:srgbClr val="D9D9D9"/>
                    </a:solidFill>
                  </a:uFill>
                  <a:latin typeface="Arial"/>
                  <a:cs typeface="Arial"/>
                </a:rPr>
                <a:t>p = 0,009	</a:t>
              </a: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10109201" y="3089533"/>
              <a:ext cx="58991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ru-RU" sz="1200" b="1">
                  <a:solidFill>
                    <a:srgbClr val="595959"/>
                  </a:solidFill>
                  <a:latin typeface="Arial"/>
                  <a:cs typeface="Arial"/>
                </a:rPr>
                <a:t>p = 0,04</a:t>
              </a:r>
            </a:p>
          </p:txBody>
        </p:sp>
        <p:sp>
          <p:nvSpPr>
            <p:cNvPr id="30" name="object 30"/>
            <p:cNvSpPr txBox="1"/>
            <p:nvPr/>
          </p:nvSpPr>
          <p:spPr>
            <a:xfrm>
              <a:off x="5288830" y="1623497"/>
              <a:ext cx="5983807" cy="106439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lang="ru-RU" sz="2000" b="1" dirty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МЕНЬШЕ НАРУШЕНИЙ НЕВРОЛОГИЧЕСКОГО РАЗВИТИЯ</a:t>
              </a:r>
            </a:p>
            <a:p>
              <a:pPr marL="529590" algn="ctr">
                <a:lnSpc>
                  <a:spcPct val="100000"/>
                </a:lnSpc>
                <a:spcBef>
                  <a:spcPts val="960"/>
                </a:spcBef>
              </a:pPr>
              <a:r>
                <a:rPr lang="ru-RU" sz="2000" b="1" dirty="0">
                  <a:solidFill>
                    <a:schemeClr val="bg1">
                      <a:lumMod val="50000"/>
                    </a:schemeClr>
                  </a:solidFill>
                  <a:latin typeface="Arial"/>
                  <a:cs typeface="Arial"/>
                </a:rPr>
                <a:t>p = 0,008</a:t>
              </a:r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602283" y="1327337"/>
            <a:ext cx="4103980" cy="50996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0" marR="30480" indent="-342900">
              <a:lnSpc>
                <a:spcPct val="99100"/>
              </a:lnSpc>
              <a:spcBef>
                <a:spcPts val="114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Значительное улучшение показателя выживаемости без нарушения развития нервной системы</a:t>
            </a:r>
            <a:r>
              <a:rPr lang="ru-RU" sz="2000" b="1" baseline="25252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</a:t>
            </a:r>
          </a:p>
          <a:p>
            <a:pPr marL="381000" marR="101600" indent="-342900">
              <a:lnSpc>
                <a:spcPct val="101299"/>
              </a:lnSpc>
              <a:buFont typeface="Arial" panose="020B0604020202020204" pitchFamily="34" charset="0"/>
              <a:buChar char="•"/>
            </a:pPr>
            <a:endParaRPr lang="ru-RU" sz="2000" b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381000" marR="101600" indent="-342900">
              <a:lnSpc>
                <a:spcPct val="101299"/>
              </a:lnSpc>
              <a:spcBef>
                <a:spcPts val="125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Улучшение выживаемости из-за значительно меньшего количества случаев церебрального паралича</a:t>
            </a:r>
            <a:r>
              <a:rPr lang="ru-RU" sz="2000" b="1" baseline="25252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</a:t>
            </a:r>
          </a:p>
          <a:p>
            <a:pPr marL="381000" marR="101600" indent="-342900">
              <a:lnSpc>
                <a:spcPct val="101299"/>
              </a:lnSpc>
              <a:spcBef>
                <a:spcPts val="1250"/>
              </a:spcBef>
              <a:buFont typeface="Arial" panose="020B0604020202020204" pitchFamily="34" charset="0"/>
              <a:buChar char="•"/>
            </a:pPr>
            <a:endParaRPr lang="ru-RU" sz="2000" b="1" baseline="25252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381000" marR="101600" indent="-342900">
              <a:lnSpc>
                <a:spcPct val="101299"/>
              </a:lnSpc>
              <a:spcBef>
                <a:spcPts val="1250"/>
              </a:spcBef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Значительное снижение задержки развития когнитивных функций</a:t>
            </a:r>
            <a:r>
              <a:rPr lang="ru-RU" sz="2000" b="1" baseline="25252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1</a:t>
            </a:r>
          </a:p>
          <a:p>
            <a:pPr marL="38100" marR="101600">
              <a:lnSpc>
                <a:spcPct val="101299"/>
              </a:lnSpc>
              <a:spcBef>
                <a:spcPts val="1250"/>
              </a:spcBef>
            </a:pPr>
            <a:endParaRPr lang="ru-RU" sz="2000" b="1" baseline="25252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43585" y="6489708"/>
            <a:ext cx="4211308" cy="188513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lang="ru-RU" sz="1200" dirty="0">
                <a:solidFill>
                  <a:srgbClr val="7F7F7F"/>
                </a:solidFill>
                <a:latin typeface="Arial"/>
                <a:cs typeface="Arial"/>
              </a:rPr>
              <a:t>1. </a:t>
            </a:r>
            <a:r>
              <a:rPr lang="en-US" sz="1200" dirty="0">
                <a:solidFill>
                  <a:srgbClr val="7F7F7F"/>
                </a:solidFill>
                <a:latin typeface="Arial"/>
                <a:cs typeface="Arial"/>
              </a:rPr>
              <a:t>S</a:t>
            </a:r>
            <a:r>
              <a:rPr lang="ru-RU" sz="1200" dirty="0" err="1">
                <a:solidFill>
                  <a:srgbClr val="7F7F7F"/>
                </a:solidFill>
                <a:latin typeface="Arial"/>
                <a:cs typeface="Arial"/>
              </a:rPr>
              <a:t>chmidt</a:t>
            </a:r>
            <a:r>
              <a:rPr lang="ru-RU" sz="1200" dirty="0">
                <a:solidFill>
                  <a:srgbClr val="7F7F7F"/>
                </a:solidFill>
                <a:latin typeface="Arial"/>
                <a:cs typeface="Arial"/>
              </a:rPr>
              <a:t> B, N </a:t>
            </a:r>
            <a:r>
              <a:rPr lang="ru-RU" sz="1200" dirty="0" err="1">
                <a:solidFill>
                  <a:srgbClr val="7F7F7F"/>
                </a:solidFill>
                <a:latin typeface="Arial"/>
                <a:cs typeface="Arial"/>
              </a:rPr>
              <a:t>Eng</a:t>
            </a:r>
            <a:r>
              <a:rPr lang="ru-RU" sz="1200" dirty="0">
                <a:solidFill>
                  <a:srgbClr val="7F7F7F"/>
                </a:solidFill>
                <a:latin typeface="Arial"/>
                <a:cs typeface="Arial"/>
              </a:rPr>
              <a:t> J </a:t>
            </a:r>
            <a:r>
              <a:rPr lang="ru-RU" sz="1200" dirty="0" err="1">
                <a:solidFill>
                  <a:srgbClr val="7F7F7F"/>
                </a:solidFill>
                <a:latin typeface="Arial"/>
                <a:cs typeface="Arial"/>
              </a:rPr>
              <a:t>Med</a:t>
            </a:r>
            <a:r>
              <a:rPr lang="ru-RU" sz="1200" dirty="0">
                <a:solidFill>
                  <a:srgbClr val="7F7F7F"/>
                </a:solidFill>
                <a:latin typeface="Arial"/>
                <a:cs typeface="Arial"/>
              </a:rPr>
              <a:t>. 2007; 357 (19): 1893 – 1902</a:t>
            </a:r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7"/>
          </p:nvPr>
        </p:nvSpPr>
        <p:spPr>
          <a:xfrm>
            <a:off x="214629" y="6458790"/>
            <a:ext cx="407036" cy="193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400" b="1" i="0" kern="1200">
                <a:solidFill>
                  <a:srgbClr val="24378B"/>
                </a:solidFill>
                <a:latin typeface="Arial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lang="ru-RU"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rPr>
              <a:pPr marL="38100">
                <a:lnSpc>
                  <a:spcPts val="1645"/>
                </a:lnSpc>
              </a:pPr>
              <a:t>4</a:t>
            </a:fld>
            <a:endParaRPr sz="1200" dirty="0">
              <a:solidFill>
                <a:prstClr val="black">
                  <a:tint val="75000"/>
                </a:prst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297</Words>
  <Application>Microsoft Office PowerPoint</Application>
  <PresentationFormat>Широкоэкранный</PresentationFormat>
  <Paragraphs>52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Лечение апноэ у недоношенных Кофеина цитрат </vt:lpstr>
      <vt:lpstr>Апноэ недоношенных</vt:lpstr>
      <vt:lpstr> Апноэ типично для недоношенных детей менее 37 недель </vt:lpstr>
      <vt:lpstr>Длительная эффективность – наблюдение  в течение 1 года - Эффективная нейропротекция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Лечение апноэ у недоношенных Кофеина цитрат </dc:title>
  <dc:creator>Глашкин Андрей Анатольевич</dc:creator>
  <cp:lastModifiedBy>Глашкин Андрей Анатольевич</cp:lastModifiedBy>
  <cp:revision>2</cp:revision>
  <dcterms:created xsi:type="dcterms:W3CDTF">2022-11-03T10:53:57Z</dcterms:created>
  <dcterms:modified xsi:type="dcterms:W3CDTF">2022-11-07T10:31:46Z</dcterms:modified>
</cp:coreProperties>
</file>